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60" r:id="rId5"/>
    <p:sldId id="261" r:id="rId6"/>
    <p:sldId id="262" r:id="rId7"/>
    <p:sldId id="264" r:id="rId8"/>
    <p:sldId id="265" r:id="rId9"/>
    <p:sldId id="267" r:id="rId10"/>
    <p:sldId id="268" r:id="rId11"/>
    <p:sldId id="270" r:id="rId12"/>
    <p:sldId id="269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0F565BE-E79D-482B-9511-37BDEE927110}">
          <p14:sldIdLst>
            <p14:sldId id="256"/>
            <p14:sldId id="266"/>
            <p14:sldId id="257"/>
            <p14:sldId id="260"/>
            <p14:sldId id="261"/>
            <p14:sldId id="262"/>
            <p14:sldId id="264"/>
            <p14:sldId id="265"/>
            <p14:sldId id="267"/>
            <p14:sldId id="268"/>
            <p14:sldId id="270"/>
            <p14:sldId id="269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microsoft.com/office/2007/relationships/hdphoto" Target="../media/hdphoto8.wdp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9.wdp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35.png"/><Relationship Id="rId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36977-B15B-479B-A677-6605B0577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8251" y="1565329"/>
            <a:ext cx="7749152" cy="2376661"/>
          </a:xfrm>
        </p:spPr>
        <p:txBody>
          <a:bodyPr/>
          <a:lstStyle/>
          <a:p>
            <a:r>
              <a:rPr lang="ru-RU" sz="3200" dirty="0"/>
              <a:t>Русские поэты XIX века </a:t>
            </a:r>
            <a:br>
              <a:rPr lang="ru-RU" sz="3200" dirty="0"/>
            </a:br>
            <a:r>
              <a:rPr lang="ru-RU" sz="3200" dirty="0"/>
              <a:t>о природе: </a:t>
            </a:r>
            <a:br>
              <a:rPr lang="ru-RU" sz="3200" dirty="0"/>
            </a:br>
            <a:r>
              <a:rPr lang="ru-RU" sz="3200" dirty="0"/>
              <a:t>творческие задания </a:t>
            </a:r>
            <a:br>
              <a:rPr lang="ru-RU" sz="3200" dirty="0"/>
            </a:br>
            <a:r>
              <a:rPr lang="ru-RU" sz="3200" dirty="0"/>
              <a:t>для формирования читательской грамотности в 5 классе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C553B3-E1AD-42D3-8856-33C5AF6CE5A0}"/>
              </a:ext>
            </a:extLst>
          </p:cNvPr>
          <p:cNvSpPr txBox="1"/>
          <p:nvPr/>
        </p:nvSpPr>
        <p:spPr>
          <a:xfrm>
            <a:off x="3046709" y="4222229"/>
            <a:ext cx="6098582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Сборник материалов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635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88F46-0D3C-4CD6-9020-80C71B7B7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11" y="526942"/>
            <a:ext cx="9612971" cy="2309799"/>
          </a:xfrm>
        </p:spPr>
        <p:txBody>
          <a:bodyPr/>
          <a:lstStyle/>
          <a:p>
            <a:r>
              <a:rPr lang="ru-RU" dirty="0"/>
              <a:t>ШАБЛОНЫ творческих заданий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F70C10-0BA7-4985-9903-84FADE7A1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9011" y="2877936"/>
            <a:ext cx="2499339" cy="1143324"/>
          </a:xfrm>
        </p:spPr>
        <p:txBody>
          <a:bodyPr>
            <a:noAutofit/>
          </a:bodyPr>
          <a:lstStyle/>
          <a:p>
            <a:r>
              <a:rPr lang="ru-RU" sz="4800" dirty="0"/>
              <a:t>Альбом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51266B-C537-4C5C-8A7E-86ED853F0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394" y="2836741"/>
            <a:ext cx="7204332" cy="373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88F46-0D3C-4CD6-9020-80C71B7B7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11" y="526942"/>
            <a:ext cx="9612971" cy="2309799"/>
          </a:xfrm>
        </p:spPr>
        <p:txBody>
          <a:bodyPr/>
          <a:lstStyle/>
          <a:p>
            <a:r>
              <a:rPr lang="ru-RU" dirty="0"/>
              <a:t>ШАБЛОНЫ творческих заданий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F70C10-0BA7-4985-9903-84FADE7A1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9011" y="2877936"/>
            <a:ext cx="4302921" cy="1143324"/>
          </a:xfrm>
        </p:spPr>
        <p:txBody>
          <a:bodyPr>
            <a:noAutofit/>
          </a:bodyPr>
          <a:lstStyle/>
          <a:p>
            <a:r>
              <a:rPr lang="ru-RU" sz="4800" dirty="0"/>
              <a:t>Кардиограмма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B138BC-9C5D-49B9-A9E7-DF5929F2B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495" y="2588217"/>
            <a:ext cx="6047437" cy="392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91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88F46-0D3C-4CD6-9020-80C71B7B7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509" y="154982"/>
            <a:ext cx="9612971" cy="2309799"/>
          </a:xfrm>
        </p:spPr>
        <p:txBody>
          <a:bodyPr/>
          <a:lstStyle/>
          <a:p>
            <a:r>
              <a:rPr lang="ru-RU" dirty="0"/>
              <a:t>ШАБЛОНЫ творческих заданий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F70C10-0BA7-4985-9903-84FADE7A1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526" y="2831992"/>
            <a:ext cx="5206989" cy="1143324"/>
          </a:xfrm>
        </p:spPr>
        <p:txBody>
          <a:bodyPr>
            <a:noAutofit/>
          </a:bodyPr>
          <a:lstStyle/>
          <a:p>
            <a:r>
              <a:rPr lang="ru-RU" sz="4800" dirty="0"/>
              <a:t>Карта (маршрут)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1FADE4-1BAA-4732-8F0F-FD3E5DC31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263" y="2309799"/>
            <a:ext cx="4158217" cy="439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93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88F46-0D3C-4CD6-9020-80C71B7B7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65" y="185979"/>
            <a:ext cx="9612971" cy="1875846"/>
          </a:xfrm>
        </p:spPr>
        <p:txBody>
          <a:bodyPr>
            <a:normAutofit/>
          </a:bodyPr>
          <a:lstStyle/>
          <a:p>
            <a:pPr algn="l"/>
            <a:r>
              <a:rPr lang="ru-RU" sz="6000" dirty="0"/>
              <a:t>ШАБЛОНЫ творческих заданий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F70C10-0BA7-4985-9903-84FADE7A1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9011" y="2877936"/>
            <a:ext cx="2567111" cy="1143324"/>
          </a:xfrm>
        </p:spPr>
        <p:txBody>
          <a:bodyPr>
            <a:noAutofit/>
          </a:bodyPr>
          <a:lstStyle/>
          <a:p>
            <a:r>
              <a:rPr lang="ru-RU" sz="4800" dirty="0"/>
              <a:t>Мудборд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19802C-CA85-41EA-A581-DC4592FFD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187" y="1720674"/>
            <a:ext cx="4529128" cy="513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54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88F46-0D3C-4CD6-9020-80C71B7B7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65" y="185979"/>
            <a:ext cx="9612971" cy="1875846"/>
          </a:xfrm>
        </p:spPr>
        <p:txBody>
          <a:bodyPr>
            <a:normAutofit/>
          </a:bodyPr>
          <a:lstStyle/>
          <a:p>
            <a:pPr algn="l"/>
            <a:r>
              <a:rPr lang="ru-RU" sz="6000" dirty="0"/>
              <a:t>ШАБЛОНЫ творческих заданий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F70C10-0BA7-4985-9903-84FADE7A1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9011" y="2877936"/>
            <a:ext cx="2567111" cy="1143324"/>
          </a:xfrm>
        </p:spPr>
        <p:txBody>
          <a:bodyPr>
            <a:noAutofit/>
          </a:bodyPr>
          <a:lstStyle/>
          <a:p>
            <a:r>
              <a:rPr lang="ru-RU" sz="4800" dirty="0"/>
              <a:t>Подкаст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4BA83F-AFCC-4AC3-ADE5-9D0C900CC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947" y="1495640"/>
            <a:ext cx="4842910" cy="439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23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88F46-0D3C-4CD6-9020-80C71B7B7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65" y="185979"/>
            <a:ext cx="9612971" cy="1875846"/>
          </a:xfrm>
        </p:spPr>
        <p:txBody>
          <a:bodyPr>
            <a:normAutofit/>
          </a:bodyPr>
          <a:lstStyle/>
          <a:p>
            <a:pPr algn="l"/>
            <a:r>
              <a:rPr lang="ru-RU" sz="6000" dirty="0"/>
              <a:t>ШАБЛОНЫ творческих заданий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F70C10-0BA7-4985-9903-84FADE7A1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16200000">
            <a:off x="-280716" y="3544760"/>
            <a:ext cx="3992955" cy="1143324"/>
          </a:xfrm>
        </p:spPr>
        <p:txBody>
          <a:bodyPr>
            <a:noAutofit/>
          </a:bodyPr>
          <a:lstStyle/>
          <a:p>
            <a:r>
              <a:rPr lang="ru-RU" sz="4800" dirty="0"/>
              <a:t>Хуманизация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7670DC-D3B8-44B9-B773-03DC07FEF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872" y="1194048"/>
            <a:ext cx="3877216" cy="36866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458D4B-FEB3-4D74-9EB2-840C01A7A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520" y="2166067"/>
            <a:ext cx="4544059" cy="45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90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36977-B15B-479B-A677-6605B0577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7343" y="376024"/>
            <a:ext cx="3984614" cy="1086237"/>
          </a:xfrm>
        </p:spPr>
        <p:txBody>
          <a:bodyPr/>
          <a:lstStyle/>
          <a:p>
            <a:r>
              <a:rPr lang="ru-RU" dirty="0"/>
              <a:t>Спектр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A802F1-FBD6-45CF-94DE-D1D20D77D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6231027" y="874692"/>
            <a:ext cx="4031536" cy="53697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D6DE9569-2698-461A-BE14-CABDC1F4D3D6}"/>
              </a:ext>
            </a:extLst>
          </p:cNvPr>
          <p:cNvSpPr txBox="1">
            <a:spLocks/>
          </p:cNvSpPr>
          <p:nvPr/>
        </p:nvSpPr>
        <p:spPr>
          <a:xfrm>
            <a:off x="6917192" y="4771065"/>
            <a:ext cx="3867353" cy="8042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К стихотворению С. Есенина «С добрым утром!»</a:t>
            </a:r>
          </a:p>
        </p:txBody>
      </p:sp>
    </p:spTree>
    <p:extLst>
      <p:ext uri="{BB962C8B-B14F-4D97-AF65-F5344CB8AC3E}">
        <p14:creationId xmlns:p14="http://schemas.microsoft.com/office/powerpoint/2010/main" val="601990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36977-B15B-479B-A677-6605B0577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7343" y="376024"/>
            <a:ext cx="3984614" cy="1086237"/>
          </a:xfrm>
        </p:spPr>
        <p:txBody>
          <a:bodyPr/>
          <a:lstStyle/>
          <a:p>
            <a:r>
              <a:rPr lang="ru-RU" dirty="0"/>
              <a:t>Альбом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94705CB4-2B10-40C6-92FE-AB42CD365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475" y="1462261"/>
            <a:ext cx="6000440" cy="420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9446E1A9-4BF5-4FDF-BD15-8F0EE0A84518}"/>
              </a:ext>
            </a:extLst>
          </p:cNvPr>
          <p:cNvSpPr txBox="1">
            <a:spLocks/>
          </p:cNvSpPr>
          <p:nvPr/>
        </p:nvSpPr>
        <p:spPr>
          <a:xfrm>
            <a:off x="6658635" y="5171162"/>
            <a:ext cx="2992814" cy="5477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К рассказу И. С. Тургенева «Муму»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C77704-A5D5-4D39-A992-B7B6A964B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7343" y="1736521"/>
            <a:ext cx="2457974" cy="3233955"/>
          </a:xfrm>
          <a:prstGeom prst="rect">
            <a:avLst/>
          </a:prstGeom>
        </p:spPr>
      </p:pic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id="{46ED38D0-6291-4211-88DD-1A7A4A69207E}"/>
              </a:ext>
            </a:extLst>
          </p:cNvPr>
          <p:cNvSpPr/>
          <p:nvPr/>
        </p:nvSpPr>
        <p:spPr>
          <a:xfrm>
            <a:off x="5377343" y="4109831"/>
            <a:ext cx="914400" cy="914400"/>
          </a:xfrm>
          <a:prstGeom prst="rt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:a16="http://schemas.microsoft.com/office/drawing/2014/main" id="{2678EF5C-C280-4539-81C4-B4118C7DAEC0}"/>
              </a:ext>
            </a:extLst>
          </p:cNvPr>
          <p:cNvSpPr/>
          <p:nvPr/>
        </p:nvSpPr>
        <p:spPr>
          <a:xfrm rot="10800000">
            <a:off x="6912450" y="1736521"/>
            <a:ext cx="914400" cy="914400"/>
          </a:xfrm>
          <a:prstGeom prst="rt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:a16="http://schemas.microsoft.com/office/drawing/2014/main" id="{2CDEB582-6FA2-47EF-9122-54C24C5428A3}"/>
              </a:ext>
            </a:extLst>
          </p:cNvPr>
          <p:cNvSpPr/>
          <p:nvPr/>
        </p:nvSpPr>
        <p:spPr>
          <a:xfrm rot="16200000">
            <a:off x="6912450" y="4056076"/>
            <a:ext cx="914400" cy="914400"/>
          </a:xfrm>
          <a:prstGeom prst="rt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557AEE0-07C1-4DB7-99AA-75FF3C8E55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9393273" y="1871371"/>
            <a:ext cx="1082179" cy="812479"/>
          </a:xfrm>
          <a:prstGeom prst="rect">
            <a:avLst/>
          </a:prstGeom>
        </p:spPr>
      </p:pic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D479754-77F0-48F1-93E9-7B59B3932B33}"/>
              </a:ext>
            </a:extLst>
          </p:cNvPr>
          <p:cNvSpPr/>
          <p:nvPr/>
        </p:nvSpPr>
        <p:spPr>
          <a:xfrm rot="10800000">
            <a:off x="10045668" y="1736521"/>
            <a:ext cx="294934" cy="437626"/>
          </a:xfrm>
          <a:prstGeom prst="rt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8C557280-E875-4C7C-85EF-08067F49A62D}"/>
              </a:ext>
            </a:extLst>
          </p:cNvPr>
          <p:cNvSpPr/>
          <p:nvPr/>
        </p:nvSpPr>
        <p:spPr>
          <a:xfrm>
            <a:off x="9519656" y="2516073"/>
            <a:ext cx="471182" cy="302627"/>
          </a:xfrm>
          <a:prstGeom prst="rt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CD04027-1B32-4B4E-91F8-A05994264D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8786441" y="2693132"/>
            <a:ext cx="928888" cy="1237228"/>
          </a:xfrm>
          <a:prstGeom prst="rect">
            <a:avLst/>
          </a:prstGeom>
        </p:spPr>
      </p:pic>
      <p:sp>
        <p:nvSpPr>
          <p:cNvPr id="18" name="Прямоугольный треугольник 17">
            <a:extLst>
              <a:ext uri="{FF2B5EF4-FFF2-40B4-BE49-F238E27FC236}">
                <a16:creationId xmlns:a16="http://schemas.microsoft.com/office/drawing/2014/main" id="{2E8D1FA6-969F-4AA7-997E-B9E8199BBA07}"/>
              </a:ext>
            </a:extLst>
          </p:cNvPr>
          <p:cNvSpPr/>
          <p:nvPr/>
        </p:nvSpPr>
        <p:spPr>
          <a:xfrm rot="16200000">
            <a:off x="9553268" y="3445657"/>
            <a:ext cx="282620" cy="349843"/>
          </a:xfrm>
          <a:prstGeom prst="rt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ый треугольник 18">
            <a:extLst>
              <a:ext uri="{FF2B5EF4-FFF2-40B4-BE49-F238E27FC236}">
                <a16:creationId xmlns:a16="http://schemas.microsoft.com/office/drawing/2014/main" id="{A382038C-A604-4BE4-8D93-10C36D96E2A4}"/>
              </a:ext>
            </a:extLst>
          </p:cNvPr>
          <p:cNvSpPr/>
          <p:nvPr/>
        </p:nvSpPr>
        <p:spPr>
          <a:xfrm rot="5400000">
            <a:off x="8581897" y="2869074"/>
            <a:ext cx="462793" cy="362046"/>
          </a:xfrm>
          <a:prstGeom prst="rt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A3DCCF9-A8B1-4A6E-B6B1-5E3DB3AEFC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8448240" y="3681582"/>
            <a:ext cx="1000490" cy="1332599"/>
          </a:xfrm>
          <a:prstGeom prst="rect">
            <a:avLst/>
          </a:prstGeom>
        </p:spPr>
      </p:pic>
      <p:sp>
        <p:nvSpPr>
          <p:cNvPr id="22" name="Прямоугольный треугольник 21">
            <a:extLst>
              <a:ext uri="{FF2B5EF4-FFF2-40B4-BE49-F238E27FC236}">
                <a16:creationId xmlns:a16="http://schemas.microsoft.com/office/drawing/2014/main" id="{6F446B68-0A7F-44E8-8E56-CD5F6F755C7A}"/>
              </a:ext>
            </a:extLst>
          </p:cNvPr>
          <p:cNvSpPr/>
          <p:nvPr/>
        </p:nvSpPr>
        <p:spPr>
          <a:xfrm rot="5400000">
            <a:off x="8246818" y="3891235"/>
            <a:ext cx="367526" cy="280329"/>
          </a:xfrm>
          <a:prstGeom prst="rt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ый треугольник 22">
            <a:extLst>
              <a:ext uri="{FF2B5EF4-FFF2-40B4-BE49-F238E27FC236}">
                <a16:creationId xmlns:a16="http://schemas.microsoft.com/office/drawing/2014/main" id="{5CD15FE1-A54B-42CE-8AA5-626FEFEF0201}"/>
              </a:ext>
            </a:extLst>
          </p:cNvPr>
          <p:cNvSpPr/>
          <p:nvPr/>
        </p:nvSpPr>
        <p:spPr>
          <a:xfrm rot="10800000">
            <a:off x="9331351" y="3847636"/>
            <a:ext cx="280330" cy="367527"/>
          </a:xfrm>
          <a:prstGeom prst="rt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ый треугольник 23">
            <a:extLst>
              <a:ext uri="{FF2B5EF4-FFF2-40B4-BE49-F238E27FC236}">
                <a16:creationId xmlns:a16="http://schemas.microsoft.com/office/drawing/2014/main" id="{CD1C0CC6-151A-46F2-8F15-9E54DFD13EA2}"/>
              </a:ext>
            </a:extLst>
          </p:cNvPr>
          <p:cNvSpPr/>
          <p:nvPr/>
        </p:nvSpPr>
        <p:spPr>
          <a:xfrm>
            <a:off x="8273718" y="4458132"/>
            <a:ext cx="346629" cy="356019"/>
          </a:xfrm>
          <a:prstGeom prst="rt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дзаголовок 2">
            <a:extLst>
              <a:ext uri="{FF2B5EF4-FFF2-40B4-BE49-F238E27FC236}">
                <a16:creationId xmlns:a16="http://schemas.microsoft.com/office/drawing/2014/main" id="{9C819316-F17E-434F-8CC5-CE944C0E31C3}"/>
              </a:ext>
            </a:extLst>
          </p:cNvPr>
          <p:cNvSpPr txBox="1">
            <a:spLocks/>
          </p:cNvSpPr>
          <p:nvPr/>
        </p:nvSpPr>
        <p:spPr>
          <a:xfrm>
            <a:off x="1140284" y="1569241"/>
            <a:ext cx="2993237" cy="12098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i="1" dirty="0"/>
              <a:t>«Превратилась в очень ладную собачку испанской породы, с длинными ушами, пушистым хвостом в виде трубы и большими выразительными глазами».</a:t>
            </a:r>
          </a:p>
          <a:p>
            <a:endParaRPr lang="ru-RU" sz="1200" dirty="0"/>
          </a:p>
        </p:txBody>
      </p:sp>
      <p:sp>
        <p:nvSpPr>
          <p:cNvPr id="31" name="Подзаголовок 2">
            <a:extLst>
              <a:ext uri="{FF2B5EF4-FFF2-40B4-BE49-F238E27FC236}">
                <a16:creationId xmlns:a16="http://schemas.microsoft.com/office/drawing/2014/main" id="{FE025B8E-12A1-4B98-825E-115C039FC92F}"/>
              </a:ext>
            </a:extLst>
          </p:cNvPr>
          <p:cNvSpPr txBox="1">
            <a:spLocks/>
          </p:cNvSpPr>
          <p:nvPr/>
        </p:nvSpPr>
        <p:spPr>
          <a:xfrm>
            <a:off x="1954635" y="2847303"/>
            <a:ext cx="2897369" cy="12625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i="1" dirty="0"/>
              <a:t>«Герасим долго глядел на нее; две тяжелые слезы выкатились вдруг из его глаз: одна упала на крутой лобик собачки, другая — во щи. Он заслонил лицо свое рукой».</a:t>
            </a:r>
          </a:p>
          <a:p>
            <a:endParaRPr lang="ru-RU" sz="1200" dirty="0"/>
          </a:p>
        </p:txBody>
      </p:sp>
      <p:sp>
        <p:nvSpPr>
          <p:cNvPr id="34" name="Подзаголовок 2">
            <a:extLst>
              <a:ext uri="{FF2B5EF4-FFF2-40B4-BE49-F238E27FC236}">
                <a16:creationId xmlns:a16="http://schemas.microsoft.com/office/drawing/2014/main" id="{DDD4D61A-C76F-44E3-8102-F0EED813B16A}"/>
              </a:ext>
            </a:extLst>
          </p:cNvPr>
          <p:cNvSpPr txBox="1">
            <a:spLocks/>
          </p:cNvSpPr>
          <p:nvPr/>
        </p:nvSpPr>
        <p:spPr>
          <a:xfrm>
            <a:off x="1200508" y="4243514"/>
            <a:ext cx="2897369" cy="12625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i="1" dirty="0"/>
              <a:t>«Герасим ничего не слыхал, ни быстрого визга падающей Муму, ни тяжкого всплеска воды; для него самый шумный день был безмолвен и беззвучен».</a:t>
            </a:r>
          </a:p>
          <a:p>
            <a:endParaRPr lang="ru-RU" sz="1200" dirty="0"/>
          </a:p>
        </p:txBody>
      </p:sp>
      <p:sp>
        <p:nvSpPr>
          <p:cNvPr id="36" name="Подзаголовок 2">
            <a:extLst>
              <a:ext uri="{FF2B5EF4-FFF2-40B4-BE49-F238E27FC236}">
                <a16:creationId xmlns:a16="http://schemas.microsoft.com/office/drawing/2014/main" id="{FEB06F70-D53E-4FA7-9DE0-0E8498385534}"/>
              </a:ext>
            </a:extLst>
          </p:cNvPr>
          <p:cNvSpPr txBox="1">
            <a:spLocks/>
          </p:cNvSpPr>
          <p:nvPr/>
        </p:nvSpPr>
        <p:spPr>
          <a:xfrm>
            <a:off x="8468716" y="2016437"/>
            <a:ext cx="914400" cy="547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1</a:t>
            </a:r>
          </a:p>
        </p:txBody>
      </p:sp>
      <p:sp>
        <p:nvSpPr>
          <p:cNvPr id="38" name="Подзаголовок 2">
            <a:extLst>
              <a:ext uri="{FF2B5EF4-FFF2-40B4-BE49-F238E27FC236}">
                <a16:creationId xmlns:a16="http://schemas.microsoft.com/office/drawing/2014/main" id="{80F3F63D-4CB1-4C1A-B873-9194284FF3E8}"/>
              </a:ext>
            </a:extLst>
          </p:cNvPr>
          <p:cNvSpPr txBox="1">
            <a:spLocks/>
          </p:cNvSpPr>
          <p:nvPr/>
        </p:nvSpPr>
        <p:spPr>
          <a:xfrm>
            <a:off x="9821985" y="2991619"/>
            <a:ext cx="914400" cy="547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2</a:t>
            </a:r>
          </a:p>
        </p:txBody>
      </p:sp>
      <p:sp>
        <p:nvSpPr>
          <p:cNvPr id="39" name="Подзаголовок 2">
            <a:extLst>
              <a:ext uri="{FF2B5EF4-FFF2-40B4-BE49-F238E27FC236}">
                <a16:creationId xmlns:a16="http://schemas.microsoft.com/office/drawing/2014/main" id="{6F191949-F05D-4804-BB8C-C4D6BF659612}"/>
              </a:ext>
            </a:extLst>
          </p:cNvPr>
          <p:cNvSpPr txBox="1">
            <a:spLocks/>
          </p:cNvSpPr>
          <p:nvPr/>
        </p:nvSpPr>
        <p:spPr>
          <a:xfrm>
            <a:off x="9548135" y="4068435"/>
            <a:ext cx="914400" cy="547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65635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36977-B15B-479B-A677-6605B0577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1942" y="376024"/>
            <a:ext cx="7206142" cy="1086237"/>
          </a:xfrm>
        </p:spPr>
        <p:txBody>
          <a:bodyPr/>
          <a:lstStyle/>
          <a:p>
            <a:r>
              <a:rPr lang="ru-RU" dirty="0"/>
              <a:t>КАрдиограмма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9446E1A9-4BF5-4FDF-BD15-8F0EE0A84518}"/>
              </a:ext>
            </a:extLst>
          </p:cNvPr>
          <p:cNvSpPr txBox="1">
            <a:spLocks/>
          </p:cNvSpPr>
          <p:nvPr/>
        </p:nvSpPr>
        <p:spPr>
          <a:xfrm>
            <a:off x="4823670" y="5705057"/>
            <a:ext cx="2992814" cy="5477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К стихотворению А. С. Пушкина «Няне…»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B7B46C-162F-4B9F-A343-3E1661484EA0}"/>
              </a:ext>
            </a:extLst>
          </p:cNvPr>
          <p:cNvSpPr txBox="1"/>
          <p:nvPr/>
        </p:nvSpPr>
        <p:spPr>
          <a:xfrm>
            <a:off x="1234698" y="2707738"/>
            <a:ext cx="21628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effectLst/>
                <a:latin typeface="pplxSerif"/>
              </a:rPr>
              <a:t>1. Нежность </a:t>
            </a:r>
            <a:endParaRPr lang="ru-RU" b="1" dirty="0">
              <a:latin typeface="pplxSerif"/>
            </a:endParaRPr>
          </a:p>
          <a:p>
            <a:pPr algn="l"/>
            <a:r>
              <a:rPr lang="ru-RU" dirty="0">
                <a:latin typeface="pplxSerif"/>
              </a:rPr>
              <a:t>«</a:t>
            </a:r>
            <a:r>
              <a:rPr lang="ru-RU" b="0" i="0" dirty="0">
                <a:effectLst/>
                <a:latin typeface="pplxSerif"/>
              </a:rPr>
              <a:t>Подруга дней моих суровых, / Голубка дряхлая моя!" </a:t>
            </a:r>
          </a:p>
          <a:p>
            <a:pPr algn="l"/>
            <a:endParaRPr lang="ru-RU" dirty="0">
              <a:latin typeface="pplxSerif"/>
            </a:endParaRPr>
          </a:p>
          <a:p>
            <a:pPr algn="l"/>
            <a:r>
              <a:rPr lang="ru-RU" dirty="0">
                <a:latin typeface="pplxSerif"/>
              </a:rPr>
              <a:t>На с</a:t>
            </a:r>
            <a:r>
              <a:rPr lang="ru-RU" b="0" i="0" dirty="0">
                <a:effectLst/>
                <a:latin typeface="pplxSerif"/>
              </a:rPr>
              <a:t>ердце теплеет, как от объятий.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3899B17-7951-473F-8B63-288C228BD4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4697" y="1545283"/>
            <a:ext cx="5423938" cy="11809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3E912A-9DA7-4FDF-84E2-34B8C4FCDB05}"/>
              </a:ext>
            </a:extLst>
          </p:cNvPr>
          <p:cNvSpPr txBox="1"/>
          <p:nvPr/>
        </p:nvSpPr>
        <p:spPr>
          <a:xfrm>
            <a:off x="3156629" y="2707738"/>
            <a:ext cx="166704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effectLst/>
                <a:latin typeface="pplxSerif"/>
              </a:rPr>
              <a:t>2. Сожаление о разлуке</a:t>
            </a:r>
            <a:endParaRPr lang="ru-RU" dirty="0">
              <a:latin typeface="pplxSerif"/>
            </a:endParaRPr>
          </a:p>
          <a:p>
            <a:pPr algn="l"/>
            <a:r>
              <a:rPr lang="ru-RU" b="0" i="0" dirty="0">
                <a:effectLst/>
                <a:latin typeface="pplxSerif"/>
              </a:rPr>
              <a:t> "Давно, давно ты ждешь меня" </a:t>
            </a:r>
          </a:p>
          <a:p>
            <a:pPr algn="l"/>
            <a:endParaRPr lang="ru-RU" dirty="0">
              <a:latin typeface="pplxSerif"/>
            </a:endParaRPr>
          </a:p>
          <a:p>
            <a:pPr algn="l"/>
            <a:r>
              <a:rPr lang="ru-RU" dirty="0">
                <a:latin typeface="pplxSerif"/>
              </a:rPr>
              <a:t>П</a:t>
            </a:r>
            <a:r>
              <a:rPr lang="ru-RU" b="0" i="0" dirty="0">
                <a:effectLst/>
                <a:latin typeface="pplxSerif"/>
              </a:rPr>
              <a:t>ульс замедляется, чувствуется одиночество.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B2AB6D-D853-4F46-BB51-AE1428C325AC}"/>
              </a:ext>
            </a:extLst>
          </p:cNvPr>
          <p:cNvSpPr txBox="1"/>
          <p:nvPr/>
        </p:nvSpPr>
        <p:spPr>
          <a:xfrm>
            <a:off x="4699845" y="2735596"/>
            <a:ext cx="166704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effectLst/>
                <a:latin typeface="pplxSerif"/>
              </a:rPr>
              <a:t>3. Боль от её горя</a:t>
            </a:r>
            <a:r>
              <a:rPr lang="ru-RU" b="0" i="0" dirty="0">
                <a:effectLst/>
                <a:latin typeface="pplxSerif"/>
              </a:rPr>
              <a:t> "Горюешь, будто на часах" </a:t>
            </a:r>
          </a:p>
          <a:p>
            <a:endParaRPr lang="ru-RU" dirty="0">
              <a:latin typeface="pplxSerif"/>
            </a:endParaRPr>
          </a:p>
          <a:p>
            <a:r>
              <a:rPr lang="ru-RU" dirty="0">
                <a:latin typeface="pplxSerif"/>
              </a:rPr>
              <a:t>С</a:t>
            </a:r>
            <a:r>
              <a:rPr lang="ru-RU" b="0" i="0" dirty="0">
                <a:effectLst/>
                <a:latin typeface="pplxSerif"/>
              </a:rPr>
              <a:t>качок, эмпатия к няниной тоске</a:t>
            </a:r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26FDDDB-5FA0-413F-A3F6-18BBFC6EDF2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49112" y="1296142"/>
            <a:ext cx="2209524" cy="140223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A6FE13B-25C7-4329-BAD0-7ECDE7877B68}"/>
              </a:ext>
            </a:extLst>
          </p:cNvPr>
          <p:cNvSpPr txBox="1"/>
          <p:nvPr/>
        </p:nvSpPr>
        <p:spPr>
          <a:xfrm>
            <a:off x="6364924" y="2729140"/>
            <a:ext cx="190465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effectLst/>
                <a:latin typeface="pplxSerif"/>
              </a:rPr>
              <a:t>4. Сострадание к старости</a:t>
            </a:r>
            <a:endParaRPr lang="ru-RU" dirty="0">
              <a:latin typeface="pplxSerif"/>
            </a:endParaRPr>
          </a:p>
          <a:p>
            <a:pPr algn="l"/>
            <a:r>
              <a:rPr lang="ru-RU" b="0" i="0" dirty="0">
                <a:effectLst/>
                <a:latin typeface="pplxSerif"/>
              </a:rPr>
              <a:t>"Медлят поминутно спицы / В твоих наморщенных руках" </a:t>
            </a:r>
          </a:p>
          <a:p>
            <a:pPr algn="l"/>
            <a:endParaRPr lang="ru-RU" dirty="0">
              <a:latin typeface="pplxSerif"/>
            </a:endParaRPr>
          </a:p>
          <a:p>
            <a:pPr algn="l"/>
            <a:r>
              <a:rPr lang="ru-RU" b="0" i="0" dirty="0">
                <a:effectLst/>
                <a:latin typeface="pplxSerif"/>
              </a:rPr>
              <a:t>Тихий, ровный ритм заботы.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87FFD5C-EA99-4229-ACD8-2C3C84F5E1E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6886" y="1650762"/>
            <a:ext cx="1904659" cy="99253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2EADB93-42EF-45A8-B785-BA85D7C6C6A7}"/>
              </a:ext>
            </a:extLst>
          </p:cNvPr>
          <p:cNvSpPr txBox="1"/>
          <p:nvPr/>
        </p:nvSpPr>
        <p:spPr>
          <a:xfrm>
            <a:off x="8199889" y="2565736"/>
            <a:ext cx="142696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effectLst/>
                <a:latin typeface="pplxSerif"/>
              </a:rPr>
              <a:t>5. Тоска и тревога</a:t>
            </a:r>
            <a:r>
              <a:rPr lang="ru-RU" b="0" i="0" dirty="0">
                <a:effectLst/>
                <a:latin typeface="pplxSerif"/>
              </a:rPr>
              <a:t> "Тоска, предчувствия, заботы / Теснят твою всечасно грудь" </a:t>
            </a:r>
          </a:p>
          <a:p>
            <a:pPr algn="l"/>
            <a:endParaRPr lang="ru-RU" dirty="0">
              <a:latin typeface="pplxSerif"/>
            </a:endParaRPr>
          </a:p>
          <a:p>
            <a:pPr algn="l"/>
            <a:r>
              <a:rPr lang="ru-RU" dirty="0">
                <a:latin typeface="pplxSerif"/>
              </a:rPr>
              <a:t>Сильное биение</a:t>
            </a:r>
            <a:r>
              <a:rPr lang="ru-RU" b="0" i="0" dirty="0">
                <a:effectLst/>
                <a:latin typeface="pplxSerif"/>
              </a:rPr>
              <a:t>.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5D58E43-4393-4214-A8B2-0169CE701937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15907" y="1493025"/>
            <a:ext cx="1480431" cy="115027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424731E-8B37-4DB7-AA7E-73E6A679E1C4}"/>
              </a:ext>
            </a:extLst>
          </p:cNvPr>
          <p:cNvSpPr txBox="1"/>
          <p:nvPr/>
        </p:nvSpPr>
        <p:spPr>
          <a:xfrm>
            <a:off x="9545800" y="3002283"/>
            <a:ext cx="116035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effectLst/>
                <a:latin typeface="pplxSerif"/>
              </a:rPr>
              <a:t>6.Предчувствие </a:t>
            </a:r>
            <a:r>
              <a:rPr lang="ru-RU" b="0" i="0" dirty="0">
                <a:effectLst/>
                <a:latin typeface="pplxSerif"/>
              </a:rPr>
              <a:t> </a:t>
            </a:r>
          </a:p>
          <a:p>
            <a:pPr algn="l"/>
            <a:r>
              <a:rPr lang="ru-RU" b="0" i="0" dirty="0">
                <a:effectLst/>
                <a:latin typeface="pplxSerif"/>
              </a:rPr>
              <a:t>"То чудится тебе..." Пиковый всплеск, сигнал страха.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5368F83-24B2-438C-B6CA-63E74AB814D1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85808" y="1266799"/>
            <a:ext cx="1280344" cy="17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47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36977-B15B-479B-A677-6605B0577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9493" y="358676"/>
            <a:ext cx="7600425" cy="1086237"/>
          </a:xfrm>
        </p:spPr>
        <p:txBody>
          <a:bodyPr/>
          <a:lstStyle/>
          <a:p>
            <a:r>
              <a:rPr lang="ru-RU" dirty="0"/>
              <a:t>Карта (маршрут)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9446E1A9-4BF5-4FDF-BD15-8F0EE0A84518}"/>
              </a:ext>
            </a:extLst>
          </p:cNvPr>
          <p:cNvSpPr txBox="1">
            <a:spLocks/>
          </p:cNvSpPr>
          <p:nvPr/>
        </p:nvSpPr>
        <p:spPr>
          <a:xfrm>
            <a:off x="5100507" y="5596000"/>
            <a:ext cx="2992814" cy="54779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К стихотворению А. Фета </a:t>
            </a:r>
          </a:p>
          <a:p>
            <a:r>
              <a:rPr lang="ru-RU" dirty="0"/>
              <a:t>«Скрип шагов вдоль улиц белых…»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86E611DC-5CD4-4591-82F6-E27965F91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815" y="1308684"/>
            <a:ext cx="5936538" cy="428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Город со сплошной заливкой">
            <a:extLst>
              <a:ext uri="{FF2B5EF4-FFF2-40B4-BE49-F238E27FC236}">
                <a16:creationId xmlns:a16="http://schemas.microsoft.com/office/drawing/2014/main" id="{2911A648-8647-4859-8588-CA7E5B4144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28669" y="2818103"/>
            <a:ext cx="914400" cy="914400"/>
          </a:xfrm>
          <a:prstGeom prst="rect">
            <a:avLst/>
          </a:prstGeom>
        </p:spPr>
      </p:pic>
      <p:pic>
        <p:nvPicPr>
          <p:cNvPr id="20" name="Рисунок 19" descr="Город со сплошной заливкой">
            <a:extLst>
              <a:ext uri="{FF2B5EF4-FFF2-40B4-BE49-F238E27FC236}">
                <a16:creationId xmlns:a16="http://schemas.microsoft.com/office/drawing/2014/main" id="{B302461E-0207-4FA3-9EF9-FBFC65264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16626" y="3552038"/>
            <a:ext cx="914400" cy="914400"/>
          </a:xfrm>
          <a:prstGeom prst="rect">
            <a:avLst/>
          </a:prstGeom>
        </p:spPr>
      </p:pic>
      <p:pic>
        <p:nvPicPr>
          <p:cNvPr id="24" name="Рисунок 23" descr="Город со сплошной заливкой">
            <a:extLst>
              <a:ext uri="{FF2B5EF4-FFF2-40B4-BE49-F238E27FC236}">
                <a16:creationId xmlns:a16="http://schemas.microsoft.com/office/drawing/2014/main" id="{E883E987-1DA5-43AD-B3FC-7D4D69DB09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48746" y="3517191"/>
            <a:ext cx="914400" cy="914400"/>
          </a:xfrm>
          <a:prstGeom prst="rect">
            <a:avLst/>
          </a:prstGeom>
        </p:spPr>
      </p:pic>
      <p:pic>
        <p:nvPicPr>
          <p:cNvPr id="7" name="Рисунок 6" descr="Шевроны со сплошной заливкой">
            <a:extLst>
              <a:ext uri="{FF2B5EF4-FFF2-40B4-BE49-F238E27FC236}">
                <a16:creationId xmlns:a16="http://schemas.microsoft.com/office/drawing/2014/main" id="{2F793BFD-9B4A-4AC3-9FAA-6D5277479F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86381" y="3421274"/>
            <a:ext cx="590683" cy="52221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E797582-AD13-43D8-955C-B585048DC883}"/>
              </a:ext>
            </a:extLst>
          </p:cNvPr>
          <p:cNvSpPr txBox="1"/>
          <p:nvPr/>
        </p:nvSpPr>
        <p:spPr>
          <a:xfrm>
            <a:off x="1408743" y="1170871"/>
            <a:ext cx="34065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pplxSerif"/>
              </a:rPr>
              <a:t>1. Улица с фонарями</a:t>
            </a:r>
            <a:br>
              <a:rPr lang="ru-RU" dirty="0"/>
            </a:br>
            <a:r>
              <a:rPr lang="ru-RU" b="0" i="0" dirty="0">
                <a:effectLst/>
                <a:latin typeface="pplxSerif"/>
              </a:rPr>
              <a:t>«Скрип шагов вдоль улиц белых, / Огоньки вдали»</a:t>
            </a:r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B8B9ED-CDF1-4550-82A8-B3425031DC2E}"/>
              </a:ext>
            </a:extLst>
          </p:cNvPr>
          <p:cNvSpPr txBox="1"/>
          <p:nvPr/>
        </p:nvSpPr>
        <p:spPr>
          <a:xfrm>
            <a:off x="6363085" y="3497715"/>
            <a:ext cx="403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pplxSerif"/>
              </a:rPr>
              <a:t>1</a:t>
            </a:r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7ABCE3-290D-4C1F-876E-F5637225BF6A}"/>
              </a:ext>
            </a:extLst>
          </p:cNvPr>
          <p:cNvSpPr txBox="1"/>
          <p:nvPr/>
        </p:nvSpPr>
        <p:spPr>
          <a:xfrm>
            <a:off x="1735608" y="2054181"/>
            <a:ext cx="34065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pplxSerif"/>
              </a:rPr>
              <a:t>2</a:t>
            </a:r>
            <a:r>
              <a:rPr lang="ru-RU" b="0" i="0" dirty="0">
                <a:effectLst/>
                <a:latin typeface="pplxSerif"/>
              </a:rPr>
              <a:t>. Стены домов</a:t>
            </a:r>
            <a:br>
              <a:rPr lang="ru-RU" dirty="0"/>
            </a:br>
            <a:r>
              <a:rPr lang="ru-RU" b="0" i="0" dirty="0">
                <a:effectLst/>
                <a:latin typeface="pplxSerif"/>
              </a:rPr>
              <a:t>«На стенах оледенелых, / Блещут хрустали»</a:t>
            </a:r>
            <a:endParaRPr lang="ru-RU" dirty="0"/>
          </a:p>
        </p:txBody>
      </p:sp>
      <p:pic>
        <p:nvPicPr>
          <p:cNvPr id="11" name="Рисунок 10" descr="Глаза со сплошной заливкой">
            <a:extLst>
              <a:ext uri="{FF2B5EF4-FFF2-40B4-BE49-F238E27FC236}">
                <a16:creationId xmlns:a16="http://schemas.microsoft.com/office/drawing/2014/main" id="{67970943-28BF-4EAE-9551-89061D52B4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63843" y="2818103"/>
            <a:ext cx="914400" cy="9144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592121B-87F9-42E1-94FB-C24FD0906A13}"/>
              </a:ext>
            </a:extLst>
          </p:cNvPr>
          <p:cNvSpPr txBox="1"/>
          <p:nvPr/>
        </p:nvSpPr>
        <p:spPr>
          <a:xfrm>
            <a:off x="8344471" y="2828952"/>
            <a:ext cx="403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pplxSerif"/>
              </a:rPr>
              <a:t>2</a:t>
            </a:r>
            <a:endParaRPr lang="ru-RU" dirty="0"/>
          </a:p>
        </p:txBody>
      </p:sp>
      <p:pic>
        <p:nvPicPr>
          <p:cNvPr id="34" name="Рисунок 33" descr="Шевроны со сплошной заливкой">
            <a:extLst>
              <a:ext uri="{FF2B5EF4-FFF2-40B4-BE49-F238E27FC236}">
                <a16:creationId xmlns:a16="http://schemas.microsoft.com/office/drawing/2014/main" id="{CED0FB56-5B74-4243-B81E-863104018A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85787" y="2453582"/>
            <a:ext cx="590683" cy="52221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1DD18B9-0B68-4148-84E8-C42119AC68E7}"/>
              </a:ext>
            </a:extLst>
          </p:cNvPr>
          <p:cNvSpPr txBox="1"/>
          <p:nvPr/>
        </p:nvSpPr>
        <p:spPr>
          <a:xfrm>
            <a:off x="1299981" y="3035345"/>
            <a:ext cx="37558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pplxSans"/>
              </a:rPr>
              <a:t>3. Одинокий пешеход</a:t>
            </a:r>
          </a:p>
          <a:p>
            <a:r>
              <a:rPr lang="ru-RU" b="0" i="0" dirty="0">
                <a:effectLst/>
                <a:latin typeface="pplxSans"/>
              </a:rPr>
              <a:t>«От ресниц нависнул в очи / Серебристый пух»</a:t>
            </a:r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3A55B02-BA1E-4698-B5ED-21E60B549ED4}"/>
              </a:ext>
            </a:extLst>
          </p:cNvPr>
          <p:cNvSpPr txBox="1"/>
          <p:nvPr/>
        </p:nvSpPr>
        <p:spPr>
          <a:xfrm>
            <a:off x="1688070" y="3941053"/>
            <a:ext cx="31816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pplxSans"/>
              </a:rPr>
              <a:t>4. Безлюдье</a:t>
            </a:r>
          </a:p>
          <a:p>
            <a:r>
              <a:rPr lang="ru-RU" b="0" i="0" dirty="0">
                <a:effectLst/>
                <a:latin typeface="pplxSans"/>
              </a:rPr>
              <a:t>«Ветер спит, и всё немеет, /</a:t>
            </a:r>
          </a:p>
          <a:p>
            <a:r>
              <a:rPr lang="ru-RU" b="0" i="0" dirty="0">
                <a:effectLst/>
                <a:latin typeface="pplxSans"/>
              </a:rPr>
              <a:t>Только бы уснуть»</a:t>
            </a:r>
            <a:endParaRPr lang="ru-RU" dirty="0"/>
          </a:p>
        </p:txBody>
      </p:sp>
      <p:pic>
        <p:nvPicPr>
          <p:cNvPr id="17" name="Рисунок 16" descr="Глухой со сплошной заливкой">
            <a:extLst>
              <a:ext uri="{FF2B5EF4-FFF2-40B4-BE49-F238E27FC236}">
                <a16:creationId xmlns:a16="http://schemas.microsoft.com/office/drawing/2014/main" id="{6D32B0F7-B2BA-4F36-A31D-861DA4BE05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1230980">
            <a:off x="9175312" y="2128304"/>
            <a:ext cx="827198" cy="831152"/>
          </a:xfrm>
          <a:prstGeom prst="rect">
            <a:avLst/>
          </a:prstGeom>
        </p:spPr>
      </p:pic>
      <p:pic>
        <p:nvPicPr>
          <p:cNvPr id="40" name="Рисунок 39" descr="Ресницы со сплошной заливкой">
            <a:extLst>
              <a:ext uri="{FF2B5EF4-FFF2-40B4-BE49-F238E27FC236}">
                <a16:creationId xmlns:a16="http://schemas.microsoft.com/office/drawing/2014/main" id="{E56E5D2D-FE14-430F-87BF-954F3B9E46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1287211">
            <a:off x="7993244" y="1646160"/>
            <a:ext cx="914400" cy="914400"/>
          </a:xfrm>
          <a:prstGeom prst="rect">
            <a:avLst/>
          </a:prstGeom>
        </p:spPr>
      </p:pic>
      <p:pic>
        <p:nvPicPr>
          <p:cNvPr id="41" name="Рисунок 40" descr="Шевроны со сплошной заливкой">
            <a:extLst>
              <a:ext uri="{FF2B5EF4-FFF2-40B4-BE49-F238E27FC236}">
                <a16:creationId xmlns:a16="http://schemas.microsoft.com/office/drawing/2014/main" id="{62C9192B-B2AA-4B81-AA7E-C8CD0864EB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365078">
            <a:off x="8965999" y="1669524"/>
            <a:ext cx="590683" cy="52221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4711AE5-B9F3-445A-ADBC-902892D7D7D1}"/>
              </a:ext>
            </a:extLst>
          </p:cNvPr>
          <p:cNvSpPr txBox="1"/>
          <p:nvPr/>
        </p:nvSpPr>
        <p:spPr>
          <a:xfrm>
            <a:off x="9059700" y="2460813"/>
            <a:ext cx="403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pplxSerif"/>
              </a:rPr>
              <a:t>3</a:t>
            </a:r>
            <a:endParaRPr lang="ru-RU" dirty="0"/>
          </a:p>
        </p:txBody>
      </p:sp>
      <p:pic>
        <p:nvPicPr>
          <p:cNvPr id="43" name="Рисунок 42" descr="Шевроны со сплошной заливкой">
            <a:extLst>
              <a:ext uri="{FF2B5EF4-FFF2-40B4-BE49-F238E27FC236}">
                <a16:creationId xmlns:a16="http://schemas.microsoft.com/office/drawing/2014/main" id="{9AE3DD42-A215-4A08-ABEA-2A057081F7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5619739">
            <a:off x="8333283" y="3075277"/>
            <a:ext cx="590683" cy="52221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B9D6FD89-006E-4715-8F3F-362ED57EFA58}"/>
              </a:ext>
            </a:extLst>
          </p:cNvPr>
          <p:cNvSpPr txBox="1"/>
          <p:nvPr/>
        </p:nvSpPr>
        <p:spPr>
          <a:xfrm>
            <a:off x="1324784" y="4836714"/>
            <a:ext cx="6094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pplxSans"/>
              </a:rPr>
              <a:t>5. </a:t>
            </a:r>
            <a:r>
              <a:rPr lang="ru-RU" dirty="0">
                <a:latin typeface="pplxSans"/>
              </a:rPr>
              <a:t>Ночная улица</a:t>
            </a:r>
            <a:endParaRPr lang="ru-RU" b="0" i="0" dirty="0">
              <a:effectLst/>
              <a:latin typeface="pplxSans"/>
            </a:endParaRPr>
          </a:p>
          <a:p>
            <a:r>
              <a:rPr lang="ru-RU" b="0" i="0" dirty="0">
                <a:effectLst/>
                <a:latin typeface="pplxSans"/>
              </a:rPr>
              <a:t>Ясный воздух сам робеет / </a:t>
            </a:r>
          </a:p>
          <a:p>
            <a:r>
              <a:rPr lang="ru-RU" b="0" i="0" dirty="0">
                <a:effectLst/>
                <a:latin typeface="pplxSans"/>
              </a:rPr>
              <a:t>На мороз дохнуть. </a:t>
            </a:r>
            <a:endParaRPr lang="ru-RU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DB7A0F1-F4D6-494A-8C89-5A7095B97991}"/>
              </a:ext>
            </a:extLst>
          </p:cNvPr>
          <p:cNvSpPr txBox="1"/>
          <p:nvPr/>
        </p:nvSpPr>
        <p:spPr>
          <a:xfrm>
            <a:off x="9343384" y="1616377"/>
            <a:ext cx="403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pplxSerif"/>
              </a:rPr>
              <a:t>4</a:t>
            </a:r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E7411C0-0599-4311-8528-449270CA2A87}"/>
              </a:ext>
            </a:extLst>
          </p:cNvPr>
          <p:cNvSpPr txBox="1"/>
          <p:nvPr/>
        </p:nvSpPr>
        <p:spPr>
          <a:xfrm>
            <a:off x="8203599" y="1627214"/>
            <a:ext cx="403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pplxSerif"/>
              </a:rPr>
              <a:t>5</a:t>
            </a:r>
            <a:endParaRPr lang="ru-RU" dirty="0"/>
          </a:p>
        </p:txBody>
      </p:sp>
      <p:pic>
        <p:nvPicPr>
          <p:cNvPr id="48" name="Рисунок 47" descr="Город со сплошной заливкой">
            <a:extLst>
              <a:ext uri="{FF2B5EF4-FFF2-40B4-BE49-F238E27FC236}">
                <a16:creationId xmlns:a16="http://schemas.microsoft.com/office/drawing/2014/main" id="{1D84BF70-C7FE-4841-BFCB-51639039F7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31209" y="1144417"/>
            <a:ext cx="914400" cy="914400"/>
          </a:xfrm>
          <a:prstGeom prst="rect">
            <a:avLst/>
          </a:prstGeom>
        </p:spPr>
      </p:pic>
      <p:pic>
        <p:nvPicPr>
          <p:cNvPr id="49" name="Рисунок 48" descr="Шевроны со сплошной заливкой">
            <a:extLst>
              <a:ext uri="{FF2B5EF4-FFF2-40B4-BE49-F238E27FC236}">
                <a16:creationId xmlns:a16="http://schemas.microsoft.com/office/drawing/2014/main" id="{EF7A1189-91BB-48AE-B827-4C1AD3BECF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692023">
            <a:off x="8379912" y="1284200"/>
            <a:ext cx="590683" cy="52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1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36977-B15B-479B-A677-6605B0577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7343" y="376024"/>
            <a:ext cx="5721292" cy="1086237"/>
          </a:xfrm>
        </p:spPr>
        <p:txBody>
          <a:bodyPr/>
          <a:lstStyle/>
          <a:p>
            <a:r>
              <a:rPr lang="ru-RU" dirty="0"/>
              <a:t>Мудборд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D6DE9569-2698-461A-BE14-CABDC1F4D3D6}"/>
              </a:ext>
            </a:extLst>
          </p:cNvPr>
          <p:cNvSpPr txBox="1">
            <a:spLocks/>
          </p:cNvSpPr>
          <p:nvPr/>
        </p:nvSpPr>
        <p:spPr>
          <a:xfrm>
            <a:off x="5872294" y="5715157"/>
            <a:ext cx="2365695" cy="94710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К стихотворению </a:t>
            </a:r>
          </a:p>
          <a:p>
            <a:r>
              <a:rPr lang="ru-RU" b="1" dirty="0"/>
              <a:t>М. Ю. Лермонтова «На севере диком…»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4C261B-CB83-4D81-A5EB-D21D7FB8F07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3095" y="1392572"/>
            <a:ext cx="4484537" cy="4253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0D9534-324A-43AB-9105-358A7DA55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024" y="1392572"/>
            <a:ext cx="1476462" cy="229752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6984768-FCDD-43EF-82ED-D375D2903D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3415" y="2653229"/>
            <a:ext cx="1273702" cy="180474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890D17-7EC0-4508-AAC4-066EA3B51E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3415" y="1441130"/>
            <a:ext cx="1439512" cy="116354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DC9C70B-7217-44A7-BB52-E0B7455B9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3415" y="4530054"/>
            <a:ext cx="1462279" cy="97924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0971EA8-B763-47C8-B387-F60D96696E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3013" y="3716569"/>
            <a:ext cx="1148473" cy="180474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7CEE82A-25F6-432B-9241-D427413E82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3004" y="1451696"/>
            <a:ext cx="1273702" cy="116354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DCFE5D1-B95D-4ECF-B279-2C5AB68E52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54427" y="2663548"/>
            <a:ext cx="1462279" cy="179706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3F76184-5735-4E08-BE7A-F7A704977B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17622" y="4519488"/>
            <a:ext cx="1277467" cy="9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36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36977-B15B-479B-A677-6605B0577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1644" y="384413"/>
            <a:ext cx="3984614" cy="1086237"/>
          </a:xfrm>
        </p:spPr>
        <p:txBody>
          <a:bodyPr/>
          <a:lstStyle/>
          <a:p>
            <a:r>
              <a:rPr lang="ru-RU" dirty="0"/>
              <a:t>подкаст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D6DE9569-2698-461A-BE14-CABDC1F4D3D6}"/>
              </a:ext>
            </a:extLst>
          </p:cNvPr>
          <p:cNvSpPr txBox="1">
            <a:spLocks/>
          </p:cNvSpPr>
          <p:nvPr/>
        </p:nvSpPr>
        <p:spPr>
          <a:xfrm>
            <a:off x="7139031" y="6053710"/>
            <a:ext cx="4538444" cy="804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К стихотворениям И. Г. Котлярова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AE1384-B401-40F9-A565-8CCAD9743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547" y="1470650"/>
            <a:ext cx="2855411" cy="409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46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36977-B15B-479B-A677-6605B0577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7009" y="613339"/>
            <a:ext cx="6537428" cy="1010114"/>
          </a:xfrm>
        </p:spPr>
        <p:txBody>
          <a:bodyPr/>
          <a:lstStyle/>
          <a:p>
            <a:r>
              <a:rPr lang="ru-RU" dirty="0"/>
              <a:t>Хуманизация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D6DE9569-2698-461A-BE14-CABDC1F4D3D6}"/>
              </a:ext>
            </a:extLst>
          </p:cNvPr>
          <p:cNvSpPr txBox="1">
            <a:spLocks/>
          </p:cNvSpPr>
          <p:nvPr/>
        </p:nvSpPr>
        <p:spPr>
          <a:xfrm>
            <a:off x="3752675" y="5640104"/>
            <a:ext cx="4538444" cy="8042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К стихотворению Н. Заболоцкого «Одинокий дуб»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F227487-36D3-4177-B1EE-F97E790C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251" y="2778755"/>
            <a:ext cx="5152780" cy="288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5939741-A462-4581-BF45-486B7BDFE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266" y="1711954"/>
            <a:ext cx="3576506" cy="357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164B010B-5F2A-48A9-AA36-D674DF497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316" y="3934055"/>
            <a:ext cx="2829122" cy="161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F2EAA91D-39A6-4511-9B6C-8CEABBDA1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316" y="1468673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268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88F46-0D3C-4CD6-9020-80C71B7B7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11" y="526942"/>
            <a:ext cx="9612971" cy="2309799"/>
          </a:xfrm>
        </p:spPr>
        <p:txBody>
          <a:bodyPr/>
          <a:lstStyle/>
          <a:p>
            <a:r>
              <a:rPr lang="ru-RU" dirty="0"/>
              <a:t>ШАБЛОНЫ творческих заданий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F70C10-0BA7-4985-9903-84FADE7A1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9011" y="2877936"/>
            <a:ext cx="2499339" cy="1143324"/>
          </a:xfrm>
        </p:spPr>
        <p:txBody>
          <a:bodyPr>
            <a:noAutofit/>
          </a:bodyPr>
          <a:lstStyle/>
          <a:p>
            <a:r>
              <a:rPr lang="ru-RU" sz="4800" dirty="0"/>
              <a:t>Спектр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A549DC-20C9-4478-81F5-F718D5108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783" y="2713906"/>
            <a:ext cx="4144094" cy="414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42779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{936057F7-8EC9-4442-84AC-61E763B67AB1}TFc3084226-2d0c-440f-9f46-6b48c7a7f6704bbe0077-9f3b6c2d6720</Template>
  <TotalTime>270</TotalTime>
  <Words>414</Words>
  <Application>Microsoft Office PowerPoint</Application>
  <PresentationFormat>Широкоэкранный</PresentationFormat>
  <Paragraphs>73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</vt:lpstr>
      <vt:lpstr>Franklin Gothic Book</vt:lpstr>
      <vt:lpstr>pplxSans</vt:lpstr>
      <vt:lpstr>pplxSerif</vt:lpstr>
      <vt:lpstr>Times New Roman</vt:lpstr>
      <vt:lpstr>Уголки</vt:lpstr>
      <vt:lpstr>Русские поэты XIX века  о природе:  творческие задания  для формирования читательской грамотности в 5 классе</vt:lpstr>
      <vt:lpstr>Спектр</vt:lpstr>
      <vt:lpstr>Альбом</vt:lpstr>
      <vt:lpstr>КАрдиограмма</vt:lpstr>
      <vt:lpstr>Карта (маршрут)</vt:lpstr>
      <vt:lpstr>Мудборд</vt:lpstr>
      <vt:lpstr>подкаст</vt:lpstr>
      <vt:lpstr>Хуманизация</vt:lpstr>
      <vt:lpstr>ШАБЛОНЫ творческих заданий</vt:lpstr>
      <vt:lpstr>ШАБЛОНЫ творческих заданий</vt:lpstr>
      <vt:lpstr>ШАБЛОНЫ творческих заданий</vt:lpstr>
      <vt:lpstr>ШАБЛОНЫ творческих заданий</vt:lpstr>
      <vt:lpstr>ШАБЛОНЫ творческих заданий</vt:lpstr>
      <vt:lpstr>ШАБЛОНЫ творческих заданий</vt:lpstr>
      <vt:lpstr>ШАБЛОНЫ творческих заданий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Спектр</dc:title>
  <dc:creator>Ольга Купрацевич</dc:creator>
  <cp:lastModifiedBy>Ольга Купрацевич</cp:lastModifiedBy>
  <cp:revision>18</cp:revision>
  <dcterms:created xsi:type="dcterms:W3CDTF">2026-02-22T15:14:14Z</dcterms:created>
  <dcterms:modified xsi:type="dcterms:W3CDTF">2026-02-22T19:45:43Z</dcterms:modified>
</cp:coreProperties>
</file>