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120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94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3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8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883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03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5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85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90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5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51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D6A61CC-7448-441D-B9C5-2B2C0C78AA15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CF7EF73-E035-467C-B2FF-E87D7C8B5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2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онтрольный список со сплошной заливкой">
            <a:extLst>
              <a:ext uri="{FF2B5EF4-FFF2-40B4-BE49-F238E27FC236}">
                <a16:creationId xmlns:a16="http://schemas.microsoft.com/office/drawing/2014/main" id="{3BC7BAF8-B18D-4334-8C90-C2D938452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68061" y="228601"/>
            <a:ext cx="6417128" cy="6417128"/>
          </a:xfrm>
          <a:prstGeom prst="rect">
            <a:avLst/>
          </a:prstGeom>
        </p:spPr>
      </p:pic>
      <p:pic>
        <p:nvPicPr>
          <p:cNvPr id="7" name="Рисунок 6" descr="Вилка и нож со сплошной заливкой">
            <a:extLst>
              <a:ext uri="{FF2B5EF4-FFF2-40B4-BE49-F238E27FC236}">
                <a16:creationId xmlns:a16="http://schemas.microsoft.com/office/drawing/2014/main" id="{C6651467-948E-4E4F-94EF-20442C315F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67524" y="1982927"/>
            <a:ext cx="2748643" cy="2748643"/>
          </a:xfrm>
          <a:prstGeom prst="rect">
            <a:avLst/>
          </a:prstGeom>
        </p:spPr>
      </p:pic>
      <p:sp>
        <p:nvSpPr>
          <p:cNvPr id="8" name="Стрелка: влево 7">
            <a:extLst>
              <a:ext uri="{FF2B5EF4-FFF2-40B4-BE49-F238E27FC236}">
                <a16:creationId xmlns:a16="http://schemas.microsoft.com/office/drawing/2014/main" id="{A099FD96-8C47-4C26-86FE-80B66F167C2D}"/>
              </a:ext>
            </a:extLst>
          </p:cNvPr>
          <p:cNvSpPr/>
          <p:nvPr/>
        </p:nvSpPr>
        <p:spPr>
          <a:xfrm>
            <a:off x="5976625" y="818142"/>
            <a:ext cx="3950209" cy="1926772"/>
          </a:xfrm>
          <a:prstGeom prst="leftArrow">
            <a:avLst/>
          </a:prstGeom>
          <a:solidFill>
            <a:srgbClr val="FDF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Каждому гостю — по силам, не «до дна»</a:t>
            </a:r>
          </a:p>
        </p:txBody>
      </p:sp>
      <p:sp>
        <p:nvSpPr>
          <p:cNvPr id="9" name="Стрелка: влево 8">
            <a:extLst>
              <a:ext uri="{FF2B5EF4-FFF2-40B4-BE49-F238E27FC236}">
                <a16:creationId xmlns:a16="http://schemas.microsoft.com/office/drawing/2014/main" id="{1DCDE621-8362-4F0C-B5B3-E4C127062E45}"/>
              </a:ext>
            </a:extLst>
          </p:cNvPr>
          <p:cNvSpPr/>
          <p:nvPr/>
        </p:nvSpPr>
        <p:spPr>
          <a:xfrm>
            <a:off x="5959929" y="2046514"/>
            <a:ext cx="3950209" cy="1926772"/>
          </a:xfrm>
          <a:prstGeom prst="leftArrow">
            <a:avLst/>
          </a:prstGeom>
          <a:solidFill>
            <a:srgbClr val="FDF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Не будь назойливым — давай передышку</a:t>
            </a:r>
          </a:p>
        </p:txBody>
      </p:sp>
      <p:sp>
        <p:nvSpPr>
          <p:cNvPr id="12" name="Стрелка: влево 11">
            <a:extLst>
              <a:ext uri="{FF2B5EF4-FFF2-40B4-BE49-F238E27FC236}">
                <a16:creationId xmlns:a16="http://schemas.microsoft.com/office/drawing/2014/main" id="{A1EC389C-C177-4BCB-A56C-ED049900B1CF}"/>
              </a:ext>
            </a:extLst>
          </p:cNvPr>
          <p:cNvSpPr/>
          <p:nvPr/>
        </p:nvSpPr>
        <p:spPr>
          <a:xfrm>
            <a:off x="5959928" y="3193597"/>
            <a:ext cx="3950209" cy="1926772"/>
          </a:xfrm>
          <a:prstGeom prst="leftArrow">
            <a:avLst/>
          </a:prstGeom>
          <a:solidFill>
            <a:srgbClr val="FDF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Слушай отказ и уважай «нет»</a:t>
            </a:r>
          </a:p>
        </p:txBody>
      </p:sp>
      <p:sp>
        <p:nvSpPr>
          <p:cNvPr id="13" name="Стрелка: влево 12">
            <a:extLst>
              <a:ext uri="{FF2B5EF4-FFF2-40B4-BE49-F238E27FC236}">
                <a16:creationId xmlns:a16="http://schemas.microsoft.com/office/drawing/2014/main" id="{31E11F36-56EA-40C4-817E-92CBE2452997}"/>
              </a:ext>
            </a:extLst>
          </p:cNvPr>
          <p:cNvSpPr/>
          <p:nvPr/>
        </p:nvSpPr>
        <p:spPr>
          <a:xfrm>
            <a:off x="6087835" y="4340679"/>
            <a:ext cx="3950209" cy="1926772"/>
          </a:xfrm>
          <a:prstGeom prst="leftArrow">
            <a:avLst/>
          </a:prstGeom>
          <a:solidFill>
            <a:srgbClr val="FDFD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Гостеприимство не должно отталкивать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CCDEAC-2C50-4B56-B610-7748445D05E6}"/>
              </a:ext>
            </a:extLst>
          </p:cNvPr>
          <p:cNvSpPr txBox="1"/>
          <p:nvPr/>
        </p:nvSpPr>
        <p:spPr>
          <a:xfrm>
            <a:off x="422044" y="4875073"/>
            <a:ext cx="294585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1" dirty="0">
                <a:effectLst/>
                <a:latin typeface="pplxSerif"/>
              </a:rPr>
              <a:t>Не настаивай, если гость сыт: в басне Фока говорит: «Соседушка, я сыт по горло», но Демьян твердит: «Еще тарелочку; послушай… ешь до дна!».</a:t>
            </a:r>
            <a:endParaRPr lang="ru-RU" i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CC439A-019C-4130-B9B8-0FFFD6C02B7A}"/>
              </a:ext>
            </a:extLst>
          </p:cNvPr>
          <p:cNvSpPr txBox="1"/>
          <p:nvPr/>
        </p:nvSpPr>
        <p:spPr>
          <a:xfrm>
            <a:off x="10095590" y="1572629"/>
            <a:ext cx="180953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1" dirty="0">
                <a:effectLst/>
                <a:latin typeface="pplxSerif"/>
              </a:rPr>
              <a:t>Важнее самочувствие гостя, а не восторги хозяина. Демьян только расхваливает уху; «Что за уха! Да как жирна; как будто янтарем подернулась она». Он и не замечает, что «с Фоки уж давно катился градом пот».</a:t>
            </a:r>
            <a:endParaRPr lang="ru-RU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BF1D24-0F00-4543-AD62-14F683586CF0}"/>
              </a:ext>
            </a:extLst>
          </p:cNvPr>
          <p:cNvSpPr txBox="1"/>
          <p:nvPr/>
        </p:nvSpPr>
        <p:spPr>
          <a:xfrm>
            <a:off x="274320" y="111226"/>
            <a:ext cx="110566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Чек-лист гостеприимства по басне И. А. Крылова «Демьянова уха»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445373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6</TotalTime>
  <Words>119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Corbel</vt:lpstr>
      <vt:lpstr>Gill Sans MT</vt:lpstr>
      <vt:lpstr>pplxSerif</vt:lpstr>
      <vt:lpstr>Times New Roman</vt:lpstr>
      <vt:lpstr>Посылка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Купрацевич</dc:creator>
  <cp:lastModifiedBy>Ольга Купрацевич</cp:lastModifiedBy>
  <cp:revision>2</cp:revision>
  <dcterms:created xsi:type="dcterms:W3CDTF">2026-02-23T19:39:35Z</dcterms:created>
  <dcterms:modified xsi:type="dcterms:W3CDTF">2026-02-23T19:45:53Z</dcterms:modified>
</cp:coreProperties>
</file>